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holzanbauberlin.pages.dev/abstaende-und-baumschutz-beim-holzanbau/" TargetMode="External"/><Relationship Id="rId3" Type="http://schemas.openxmlformats.org/officeDocument/2006/relationships/hyperlink" Target="https://holzanbauberlin.pages.dev/dateien/minimax-ea5c20ddc64d3d2dd5ffa470/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Hochstämmige Bäume neben dem Holzanbau: Wurzelbereich, Krone und praktischer Schutz auf dem Grundstück · Erklärende Präsentation</a:t>
            </a:r>
          </a:p>
        </p:txBody>
      </p:sp>
      <p:sp>
        <p:nvSpPr>
          <p:cNvPr id="3" name="Content Placeholder 2"/>
          <p:cNvSpPr>
            <a:spLocks noGrp="1"/>
          </p:cNvSpPr>
          <p:nvPr>
            <p:ph idx="1"/>
          </p:nvPr>
        </p:nvSpPr>
        <p:spPr/>
        <p:txBody>
          <a:bodyPr/>
          <a:lstStyle/>
          <a:p>
            <a:r>
              <a:t>Überblick: Ein Holzanbau verändert die Fläche rund um einen Baum – und greift dabei gleichzeitig in Wurzelraum, Bodenoberfläche und Traufbereich ein. Der passende Beitrag zu hochstämmigen Bäumen neben dem Holzanbau beschreibt die grundlegenden Zusammenhänge. Dieser Leitfaden ergänzt sie um einen konkreten Ablauf für die eigene Vorbereitung: von der Bestandsaufnahme über den Baustellenschutz bis zur Abstimmung empfindlicher Anschlussdetails.</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Die Standortfrage vor der Flächenplanung</a:t>
            </a:r>
          </a:p>
        </p:txBody>
      </p:sp>
      <p:sp>
        <p:nvSpPr>
          <p:cNvPr id="3" name="Content Placeholder 2"/>
          <p:cNvSpPr>
            <a:spLocks noGrp="1"/>
          </p:cNvSpPr>
          <p:nvPr>
            <p:ph idx="1"/>
          </p:nvPr>
        </p:nvSpPr>
        <p:spPr/>
        <p:txBody>
          <a:bodyPr/>
          <a:lstStyle/>
          <a:p>
            <a:pPr>
              <a:defRPr sz="1800"/>
            </a:pPr>
            <a:r>
              <a:t>Bevor Fundament, Bodenplatte oder Pfosten festgelegt werden, sollte das Grundstück gezielt auf vorhandene Bäume geprüft werden. Relevant sind nicht nur Stamm und Krone, sondern auch erkennbare Wurzeln, bestehende Wege, Leitungen, Lagerflächen und die geplante Zuwegung für die Bauphase. Für jedes Baumexemplar lassen sich Art, Alter, Zustand und ungefähre Ausdehnung erfassen. So wird sichtbar, wo ein Aufbau, eine Verdichtung oder ein Aushub besonders kritisch wäre. Die Prüfung sollte vor der Ausführungsplanung erfolgen, damit sich Flächenaufteilung, Bauweise und Schutzmaßnahmen miteinander abstimmen lassen.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Wurzelbereich nicht als freie Baufläche behandeln</a:t>
            </a:r>
          </a:p>
        </p:txBody>
      </p:sp>
      <p:sp>
        <p:nvSpPr>
          <p:cNvPr id="3" name="Content Placeholder 2"/>
          <p:cNvSpPr>
            <a:spLocks noGrp="1"/>
          </p:cNvSpPr>
          <p:nvPr>
            <p:ph idx="1"/>
          </p:nvPr>
        </p:nvSpPr>
        <p:spPr/>
        <p:txBody>
          <a:bodyPr/>
          <a:lstStyle/>
          <a:p>
            <a:pPr>
              <a:defRPr sz="1800"/>
            </a:pPr>
            <a:r>
              <a:t>Viele aktive Feinwurzeln liegen dicht unter der Oberfläche. Bodenauftrag, Verdichtung und Aushub können deshalb Schäden verursachen, selbst wenn einzelne sichtbare Wurzeln zunächst unproblematisch wirken. Eine versiegelte Fläche am Stammfuß ist meist weniger geeignet als eine offene, durchlässige oder mit Kies beziehungsweise Vlies belegte Fläche. Ob ein Eingriff vertretbar ist, hängt vom konkreten Baum und Standort ab. Bei unvermeidbaren Arbeiten in Wurzelnähe sind Handaushub und ein vorsichtiger Umgang mit Leitungen und Punktfundamenten zu prüfen. Welche Maßnahmen tatsächlich geeignet sind, muss vor Ort beurteilt werden.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Schutz während des Baustellenablaufs</a:t>
            </a:r>
          </a:p>
        </p:txBody>
      </p:sp>
      <p:sp>
        <p:nvSpPr>
          <p:cNvPr id="3" name="Content Placeholder 2"/>
          <p:cNvSpPr>
            <a:spLocks noGrp="1"/>
          </p:cNvSpPr>
          <p:nvPr>
            <p:ph idx="1"/>
          </p:nvPr>
        </p:nvSpPr>
        <p:spPr/>
        <p:txBody>
          <a:bodyPr/>
          <a:lstStyle/>
          <a:p>
            <a:pPr>
              <a:defRPr sz="1800"/>
            </a:pPr>
            <a:r>
              <a:t>Während der Bauzeit sind Stamm, Wurzelbereich und Krone gleichzeitig gefährdet. Besonders kritisch sind Fahrzeugverkehr, Materialtransporte, Abstützungen und die Verdichtung durch Lagerflächen. Hilfreich ist eine klare Zonierung: Der Stammbereich wird sichtbar geschützt, Durchfahrten werden auf wenige, festgelegte Wege begrenzt und Baumflächen werden nicht als Lagerplatz genutzt. Wo Baustellenverkehr nicht vermieden werden kann, können Lastverteilungsplatten oder Bohlen den Boden schützen. Schutzeinrichtungen müssen zum Bauablauf passen und dürfen nicht so platziert werden, dass sie selbst den Arbeitsbereich blockieren oder später versehentli</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Schutz während des Baustellenablaufs</a:t>
            </a:r>
          </a:p>
        </p:txBody>
      </p:sp>
      <p:sp>
        <p:nvSpPr>
          <p:cNvPr id="3" name="Content Placeholder 2"/>
          <p:cNvSpPr>
            <a:spLocks noGrp="1"/>
          </p:cNvSpPr>
          <p:nvPr>
            <p:ph idx="1"/>
          </p:nvPr>
        </p:nvSpPr>
        <p:spPr/>
        <p:txBody>
          <a:bodyPr/>
          <a:lstStyle/>
          <a:p>
            <a:pPr>
              <a:defRPr sz="1800"/>
            </a:pPr>
            <a:r>
              <a:t>ch entfernt werden.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Kronentrauf, Laub und Starkregen einplanen</a:t>
            </a:r>
          </a:p>
        </p:txBody>
      </p:sp>
      <p:sp>
        <p:nvSpPr>
          <p:cNvPr id="3" name="Content Placeholder 2"/>
          <p:cNvSpPr>
            <a:spLocks noGrp="1"/>
          </p:cNvSpPr>
          <p:nvPr>
            <p:ph idx="1"/>
          </p:nvPr>
        </p:nvSpPr>
        <p:spPr/>
        <p:txBody>
          <a:bodyPr/>
          <a:lstStyle/>
          <a:p>
            <a:pPr>
              <a:defRPr sz="1800"/>
            </a:pPr>
            <a:r>
              <a:t>Die Fläche unter der Baumkrone ist ein wichtiger Orientierungsbereich: Bei Starkregen fällt dort mehr Wasser punktuell an, zugleich können Laub, Nadeln und kleine Äste auf Dach, Rinne und Fassadenflächen gelangen. Für einen Anbau bedeutet das, dass Traufkante, Fallhöhe und Ableitung im Detail betrachtet werden müssen. Wasser sollte weder am sensiblen Anschluss stehen bleiben noch in den Wurzelbereich um den Baum geleitet werden. Auch Sockel und untere Wandbereiche benötigen einen Aufbau, der Spritzwasser und Ablagerungen abweist. Die Kronentraufzone ist dabei keine starre Baugrenze, sondern ein Hinweis auf besonders sorgfältig zu lösende Aufg</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Kronentrauf, Laub und Starkregen einplanen</a:t>
            </a:r>
          </a:p>
        </p:txBody>
      </p:sp>
      <p:sp>
        <p:nvSpPr>
          <p:cNvPr id="3" name="Content Placeholder 2"/>
          <p:cNvSpPr>
            <a:spLocks noGrp="1"/>
          </p:cNvSpPr>
          <p:nvPr>
            <p:ph idx="1"/>
          </p:nvPr>
        </p:nvSpPr>
        <p:spPr/>
        <p:txBody>
          <a:bodyPr/>
          <a:lstStyle/>
          <a:p>
            <a:pPr>
              <a:defRPr sz="1800"/>
            </a:pPr>
            <a:r>
              <a:t>aben.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Vor der Ausführung verbindlich abstimmen</a:t>
            </a:r>
          </a:p>
        </p:txBody>
      </p:sp>
      <p:sp>
        <p:nvSpPr>
          <p:cNvPr id="3" name="Content Placeholder 2"/>
          <p:cNvSpPr>
            <a:spLocks noGrp="1"/>
          </p:cNvSpPr>
          <p:nvPr>
            <p:ph idx="1"/>
          </p:nvPr>
        </p:nvSpPr>
        <p:spPr/>
        <p:txBody>
          <a:bodyPr/>
          <a:lstStyle/>
          <a:p>
            <a:pPr>
              <a:defRPr sz="1800"/>
            </a:pPr>
            <a:r>
              <a:t>Vor dem ersten Spatenstich should die Planung offene Fragen klären: Wo liegen Leitungen und bekannte Wurzeln, welche Schutzflächen sind realistisch, und welche Details sind am Übergang zum Bestand erforderlich? Die Bestandsaufnahme und die Detailplanung bilden die Grundlage für die Abstimmung mit der zuständigen Stelle. Ergänzend bietet der Ratgeber zur Holzanbau-Genehmigung in Berlin eine sinnvolle Reihenfolge für die eigene Vorbereitung. Ziel ist nicht, jeden Eingriff am Baum zu verhindern, sondern Baum und Bauwerk so aufeinander abzustimmen, dass Beeinträchtigungen vermieden und verbleibende Risiken früh erkannt werden.</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Hochstämmige Bäume neben dem Holzanbau: Wurzelbereich, Krone und praktischer Schutz auf dem Grundstück</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